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5143500" type="screen16x9"/>
  <p:notesSz cx="6858000" cy="9144000"/>
  <p:embeddedFontLst>
    <p:embeddedFont>
      <p:font typeface="Outfit" panose="020B0604020202020204" charset="0"/>
      <p:regular r:id="rId31"/>
      <p:bold r:id="rId32"/>
    </p:embeddedFont>
    <p:embeddedFont>
      <p:font typeface="Press Start 2P" panose="020B0604020202020204" charset="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1803800db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1803800db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1803800db3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1803800db3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1803800db3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1803800db3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1803800db3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1803800db3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Kenneth, joe, omar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1803800db3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1803800db3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1803800db3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1803800db3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1db1959fe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1db1959fe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1db1959fe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1db1959fec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1803800db3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1803800db3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1803800db3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1803800db3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1803800db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1803800db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1803800db3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1803800db3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1c5ee28e7f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1c5ee28e7f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1c5ee28e7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1c5ee28e7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1803800db3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1803800db3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1803800db3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1803800db3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1803800db3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1803800db3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1db1959fe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1db1959fe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1c5ee28e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1c5ee28e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 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1db1959fec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1db1959fec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1803800db3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1803800db3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1803800db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1803800db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1803800db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1803800db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1803800db3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1803800db3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1803800db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1803800db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1803800db3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1803800db3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1db1959fe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1db1959fe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t="24265" b="1948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131313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665400" y="440950"/>
            <a:ext cx="7813200" cy="3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9900">
                <a:latin typeface="Outfit"/>
                <a:ea typeface="Outfit"/>
                <a:cs typeface="Outfit"/>
                <a:sym typeface="Outfit"/>
              </a:rPr>
              <a:t>VALUE</a:t>
            </a:r>
            <a:endParaRPr sz="99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9900">
                <a:latin typeface="Outfit"/>
                <a:ea typeface="Outfit"/>
                <a:cs typeface="Outfit"/>
                <a:sym typeface="Outfit"/>
              </a:rPr>
              <a:t>PROPOSITION</a:t>
            </a:r>
            <a:endParaRPr sz="99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15" name="Google Shape;115;p22"/>
          <p:cNvSpPr/>
          <p:nvPr/>
        </p:nvSpPr>
        <p:spPr>
          <a:xfrm>
            <a:off x="913200" y="3827400"/>
            <a:ext cx="7565400" cy="40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>
            <a:spLocks noGrp="1"/>
          </p:cNvSpPr>
          <p:nvPr>
            <p:ph type="title"/>
          </p:nvPr>
        </p:nvSpPr>
        <p:spPr>
          <a:xfrm>
            <a:off x="694175" y="108175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Value Proposition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21" name="Google Shape;121;p23"/>
          <p:cNvSpPr txBox="1">
            <a:spLocks noGrp="1"/>
          </p:cNvSpPr>
          <p:nvPr>
            <p:ph type="title"/>
          </p:nvPr>
        </p:nvSpPr>
        <p:spPr>
          <a:xfrm>
            <a:off x="238350" y="2025575"/>
            <a:ext cx="8514900" cy="19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Helping to prevent hunger one   </a:t>
            </a:r>
            <a:r>
              <a:rPr lang="en" sz="4000">
                <a:latin typeface="Press Start 2P"/>
                <a:ea typeface="Press Start 2P"/>
                <a:cs typeface="Press Start 2P"/>
                <a:sym typeface="Press Start 2P"/>
              </a:rPr>
              <a:t>byte</a:t>
            </a:r>
            <a:r>
              <a:rPr lang="en" sz="2000">
                <a:latin typeface="Press Start 2P"/>
                <a:ea typeface="Press Start 2P"/>
                <a:cs typeface="Press Start 2P"/>
                <a:sym typeface="Press Start 2P"/>
              </a:rPr>
              <a:t> </a:t>
            </a:r>
            <a:r>
              <a:rPr lang="en" sz="4000">
                <a:latin typeface="Outfit"/>
                <a:ea typeface="Outfit"/>
                <a:cs typeface="Outfit"/>
                <a:sym typeface="Outfit"/>
              </a:rPr>
              <a:t>at a time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22" name="Google Shape;122;p23"/>
          <p:cNvSpPr/>
          <p:nvPr/>
        </p:nvSpPr>
        <p:spPr>
          <a:xfrm>
            <a:off x="1328700" y="917575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>
            <a:spLocks noGrp="1"/>
          </p:cNvSpPr>
          <p:nvPr>
            <p:ph type="title"/>
          </p:nvPr>
        </p:nvSpPr>
        <p:spPr>
          <a:xfrm>
            <a:off x="665400" y="1753775"/>
            <a:ext cx="7813200" cy="200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6510">
                <a:latin typeface="Outfit"/>
                <a:ea typeface="Outfit"/>
                <a:cs typeface="Outfit"/>
                <a:sym typeface="Outfit"/>
              </a:rPr>
              <a:t>Why our team is the best for this problem</a:t>
            </a:r>
            <a:endParaRPr sz="651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28" name="Google Shape;128;p24"/>
          <p:cNvSpPr/>
          <p:nvPr/>
        </p:nvSpPr>
        <p:spPr>
          <a:xfrm>
            <a:off x="913200" y="3827400"/>
            <a:ext cx="7565400" cy="957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>
            <a:spLocks noGrp="1"/>
          </p:cNvSpPr>
          <p:nvPr>
            <p:ph type="title"/>
          </p:nvPr>
        </p:nvSpPr>
        <p:spPr>
          <a:xfrm>
            <a:off x="694175" y="108175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The MalPal Team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314550" y="1374000"/>
            <a:ext cx="8514900" cy="32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Outfit"/>
              <a:buChar char="●"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CEO - Kenneth Cochran </a:t>
            </a: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Outfit"/>
              <a:buChar char="○"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Bioinformatics student with a passion for using AI driven image processing to combat biological problems.  </a:t>
            </a: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Outfit"/>
              <a:buChar char="●"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CFO - Joe Siapno</a:t>
            </a: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Outfit"/>
              <a:buChar char="○"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Bioinformatics student with an interest in financial statistics, budget planning, and marketing strategies.</a:t>
            </a: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Outfit"/>
              <a:buChar char="●"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CTO - Omar Shakhtour</a:t>
            </a: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Outfit"/>
              <a:buChar char="○"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Senior Computer Science student with experience in web development, along with different programming languages.</a:t>
            </a:r>
            <a:endParaRPr sz="25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Outfit"/>
              <a:ea typeface="Outfit"/>
              <a:cs typeface="Outfit"/>
              <a:sym typeface="Outfi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1328700" y="917575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665400" y="212650"/>
            <a:ext cx="7813200" cy="3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7000">
                <a:latin typeface="Outfit"/>
                <a:ea typeface="Outfit"/>
                <a:cs typeface="Outfit"/>
                <a:sym typeface="Outfit"/>
              </a:rPr>
              <a:t>CUSTOMER</a:t>
            </a:r>
            <a:endParaRPr sz="70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7000">
                <a:latin typeface="Outfit"/>
                <a:ea typeface="Outfit"/>
                <a:cs typeface="Outfit"/>
                <a:sym typeface="Outfit"/>
              </a:rPr>
              <a:t>DISCOVERY PLAN</a:t>
            </a:r>
            <a:endParaRPr sz="7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1" name="Google Shape;141;p26"/>
          <p:cNvSpPr/>
          <p:nvPr/>
        </p:nvSpPr>
        <p:spPr>
          <a:xfrm>
            <a:off x="913200" y="3694750"/>
            <a:ext cx="7565400" cy="654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>
            <a:spLocks noGrp="1"/>
          </p:cNvSpPr>
          <p:nvPr>
            <p:ph type="title"/>
          </p:nvPr>
        </p:nvSpPr>
        <p:spPr>
          <a:xfrm>
            <a:off x="694175" y="108175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Customer Discovery Plan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7" name="Google Shape;147;p27"/>
          <p:cNvSpPr txBox="1">
            <a:spLocks noGrp="1"/>
          </p:cNvSpPr>
          <p:nvPr>
            <p:ph type="title"/>
          </p:nvPr>
        </p:nvSpPr>
        <p:spPr>
          <a:xfrm>
            <a:off x="314550" y="1374000"/>
            <a:ext cx="8514900" cy="32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Outfit"/>
              <a:buChar char="●"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Reached out to 10 potential customers</a:t>
            </a: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Outfit"/>
              <a:buChar char="●"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5 of them worked in the healthcare industry</a:t>
            </a: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Outfit"/>
              <a:buChar char="●"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Questions asked included: </a:t>
            </a: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“Have you worked with anyone who’s experienced malnutrition?”</a:t>
            </a:r>
            <a:br>
              <a:rPr lang="en" sz="2000">
                <a:latin typeface="Outfit"/>
                <a:ea typeface="Outfit"/>
                <a:cs typeface="Outfit"/>
                <a:sym typeface="Outfit"/>
              </a:rPr>
            </a:b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“Do you think it is easy to visually identify malnutrition in a person?”</a:t>
            </a:r>
            <a:br>
              <a:rPr lang="en" sz="2000">
                <a:latin typeface="Outfit"/>
                <a:ea typeface="Outfit"/>
                <a:cs typeface="Outfit"/>
                <a:sym typeface="Outfit"/>
              </a:rPr>
            </a:b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“Have you tried to keep track of a person’s nutritional intake before?” </a:t>
            </a: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8" name="Google Shape;148;p27"/>
          <p:cNvSpPr/>
          <p:nvPr/>
        </p:nvSpPr>
        <p:spPr>
          <a:xfrm>
            <a:off x="1328700" y="917575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>
            <a:spLocks noGrp="1"/>
          </p:cNvSpPr>
          <p:nvPr>
            <p:ph type="title"/>
          </p:nvPr>
        </p:nvSpPr>
        <p:spPr>
          <a:xfrm>
            <a:off x="694175" y="108175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Customer Discovery Data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54" name="Google Shape;154;p28"/>
          <p:cNvSpPr txBox="1">
            <a:spLocks noGrp="1"/>
          </p:cNvSpPr>
          <p:nvPr>
            <p:ph type="title"/>
          </p:nvPr>
        </p:nvSpPr>
        <p:spPr>
          <a:xfrm>
            <a:off x="220825" y="1260850"/>
            <a:ext cx="8514900" cy="32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55" name="Google Shape;155;p28"/>
          <p:cNvSpPr/>
          <p:nvPr/>
        </p:nvSpPr>
        <p:spPr>
          <a:xfrm>
            <a:off x="1328700" y="917575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6" name="Google Shape;156;p28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" y="1227850"/>
            <a:ext cx="3866649" cy="239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8" title="Points scored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8300" y="2391325"/>
            <a:ext cx="3866682" cy="239087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/>
          <p:nvPr/>
        </p:nvSpPr>
        <p:spPr>
          <a:xfrm>
            <a:off x="354525" y="1188050"/>
            <a:ext cx="3954600" cy="2479800"/>
          </a:xfrm>
          <a:prstGeom prst="frame">
            <a:avLst>
              <a:gd name="adj1" fmla="val 1902"/>
            </a:avLst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8"/>
          <p:cNvSpPr/>
          <p:nvPr/>
        </p:nvSpPr>
        <p:spPr>
          <a:xfrm>
            <a:off x="4684338" y="2346863"/>
            <a:ext cx="3954600" cy="2479800"/>
          </a:xfrm>
          <a:prstGeom prst="frame">
            <a:avLst>
              <a:gd name="adj1" fmla="val 1902"/>
            </a:avLst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694175" y="108175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Customer Discovery Data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220825" y="1260850"/>
            <a:ext cx="8514900" cy="32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66" name="Google Shape;166;p29"/>
          <p:cNvSpPr/>
          <p:nvPr/>
        </p:nvSpPr>
        <p:spPr>
          <a:xfrm>
            <a:off x="1328700" y="917575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7" name="Google Shape;167;p29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612" y="1209075"/>
            <a:ext cx="5798775" cy="358557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/>
          <p:nvPr/>
        </p:nvSpPr>
        <p:spPr>
          <a:xfrm>
            <a:off x="1622725" y="1183325"/>
            <a:ext cx="5910900" cy="3672600"/>
          </a:xfrm>
          <a:prstGeom prst="frame">
            <a:avLst>
              <a:gd name="adj1" fmla="val 1902"/>
            </a:avLst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>
            <a:spLocks noGrp="1"/>
          </p:cNvSpPr>
          <p:nvPr>
            <p:ph type="title"/>
          </p:nvPr>
        </p:nvSpPr>
        <p:spPr>
          <a:xfrm>
            <a:off x="665400" y="1436950"/>
            <a:ext cx="7813200" cy="19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900">
                <a:latin typeface="Outfit"/>
                <a:ea typeface="Outfit"/>
                <a:cs typeface="Outfit"/>
                <a:sym typeface="Outfit"/>
              </a:rPr>
              <a:t>ECOSYSTEM</a:t>
            </a:r>
            <a:endParaRPr sz="99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74" name="Google Shape;174;p30"/>
          <p:cNvSpPr/>
          <p:nvPr/>
        </p:nvSpPr>
        <p:spPr>
          <a:xfrm>
            <a:off x="949125" y="3345550"/>
            <a:ext cx="7359300" cy="654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>
            <a:off x="621600" y="-44225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Ecosystem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80" name="Google Shape;180;p31"/>
          <p:cNvSpPr/>
          <p:nvPr/>
        </p:nvSpPr>
        <p:spPr>
          <a:xfrm>
            <a:off x="1328700" y="700900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1"/>
          <p:cNvSpPr/>
          <p:nvPr/>
        </p:nvSpPr>
        <p:spPr>
          <a:xfrm>
            <a:off x="1784750" y="893725"/>
            <a:ext cx="5569500" cy="4026300"/>
          </a:xfrm>
          <a:prstGeom prst="frame">
            <a:avLst>
              <a:gd name="adj1" fmla="val 1902"/>
            </a:avLst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 rotWithShape="1">
          <a:blip r:embed="rId3">
            <a:alphaModFix/>
          </a:blip>
          <a:srcRect l="1690" b="6164"/>
          <a:stretch/>
        </p:blipFill>
        <p:spPr>
          <a:xfrm>
            <a:off x="1866675" y="965075"/>
            <a:ext cx="5410650" cy="387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665400" y="440950"/>
            <a:ext cx="7813200" cy="3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900">
                <a:latin typeface="Outfit"/>
                <a:ea typeface="Outfit"/>
                <a:cs typeface="Outfit"/>
                <a:sym typeface="Outfit"/>
              </a:rPr>
              <a:t>THE</a:t>
            </a:r>
            <a:endParaRPr sz="99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900">
                <a:latin typeface="Outfit"/>
                <a:ea typeface="Outfit"/>
                <a:cs typeface="Outfit"/>
                <a:sym typeface="Outfit"/>
              </a:rPr>
              <a:t>PROBLEM</a:t>
            </a:r>
            <a:endParaRPr sz="99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275800" y="3831775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665400" y="1436950"/>
            <a:ext cx="7813200" cy="19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8610">
                <a:latin typeface="Outfit"/>
                <a:ea typeface="Outfit"/>
                <a:cs typeface="Outfit"/>
                <a:sym typeface="Outfit"/>
              </a:rPr>
              <a:t>COMPETITORS</a:t>
            </a:r>
            <a:endParaRPr sz="861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88" name="Google Shape;188;p32"/>
          <p:cNvSpPr/>
          <p:nvPr/>
        </p:nvSpPr>
        <p:spPr>
          <a:xfrm>
            <a:off x="665400" y="3345550"/>
            <a:ext cx="7813200" cy="654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>
            <a:spLocks noGrp="1"/>
          </p:cNvSpPr>
          <p:nvPr>
            <p:ph type="title"/>
          </p:nvPr>
        </p:nvSpPr>
        <p:spPr>
          <a:xfrm>
            <a:off x="694150" y="-72350"/>
            <a:ext cx="7900800" cy="3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3100">
                <a:latin typeface="Outfit"/>
                <a:ea typeface="Outfit"/>
                <a:cs typeface="Outfit"/>
                <a:sym typeface="Outfit"/>
              </a:rPr>
              <a:t>Competitors</a:t>
            </a:r>
            <a:endParaRPr sz="3100"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94" name="Google Shape;19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0801" y="675350"/>
            <a:ext cx="5627526" cy="422065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3"/>
          <p:cNvSpPr/>
          <p:nvPr/>
        </p:nvSpPr>
        <p:spPr>
          <a:xfrm>
            <a:off x="1789175" y="675350"/>
            <a:ext cx="5669100" cy="4255500"/>
          </a:xfrm>
          <a:prstGeom prst="frame">
            <a:avLst>
              <a:gd name="adj1" fmla="val 1902"/>
            </a:avLst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3"/>
          <p:cNvSpPr/>
          <p:nvPr/>
        </p:nvSpPr>
        <p:spPr>
          <a:xfrm>
            <a:off x="1328700" y="499650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4"/>
          <p:cNvSpPr txBox="1">
            <a:spLocks noGrp="1"/>
          </p:cNvSpPr>
          <p:nvPr>
            <p:ph type="title"/>
          </p:nvPr>
        </p:nvSpPr>
        <p:spPr>
          <a:xfrm>
            <a:off x="665400" y="1436950"/>
            <a:ext cx="7813200" cy="19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900">
                <a:latin typeface="Outfit"/>
                <a:ea typeface="Outfit"/>
                <a:cs typeface="Outfit"/>
                <a:sym typeface="Outfit"/>
              </a:rPr>
              <a:t>MILESTONES</a:t>
            </a:r>
            <a:endParaRPr sz="99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02" name="Google Shape;202;p34"/>
          <p:cNvSpPr/>
          <p:nvPr/>
        </p:nvSpPr>
        <p:spPr>
          <a:xfrm>
            <a:off x="665400" y="3345550"/>
            <a:ext cx="7813200" cy="654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>
            <a:spLocks noGrp="1"/>
          </p:cNvSpPr>
          <p:nvPr>
            <p:ph type="title"/>
          </p:nvPr>
        </p:nvSpPr>
        <p:spPr>
          <a:xfrm>
            <a:off x="621600" y="108175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Milestones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08" name="Google Shape;208;p35"/>
          <p:cNvSpPr txBox="1">
            <a:spLocks noGrp="1"/>
          </p:cNvSpPr>
          <p:nvPr>
            <p:ph type="title"/>
          </p:nvPr>
        </p:nvSpPr>
        <p:spPr>
          <a:xfrm>
            <a:off x="314550" y="1374000"/>
            <a:ext cx="8514900" cy="32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09" name="Google Shape;209;p35"/>
          <p:cNvSpPr/>
          <p:nvPr/>
        </p:nvSpPr>
        <p:spPr>
          <a:xfrm>
            <a:off x="1328700" y="917575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5"/>
          <p:cNvSpPr/>
          <p:nvPr/>
        </p:nvSpPr>
        <p:spPr>
          <a:xfrm>
            <a:off x="444038" y="1689600"/>
            <a:ext cx="8253600" cy="2081400"/>
          </a:xfrm>
          <a:prstGeom prst="frame">
            <a:avLst>
              <a:gd name="adj1" fmla="val 1902"/>
            </a:avLst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1" name="Google Shape;211;p35"/>
          <p:cNvPicPr preferRelativeResize="0"/>
          <p:nvPr/>
        </p:nvPicPr>
        <p:blipFill rotWithShape="1">
          <a:blip r:embed="rId3">
            <a:alphaModFix/>
          </a:blip>
          <a:srcRect t="33862" b="33716"/>
          <a:stretch/>
        </p:blipFill>
        <p:spPr>
          <a:xfrm>
            <a:off x="489800" y="1737950"/>
            <a:ext cx="8162076" cy="19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>
            <a:spLocks noGrp="1"/>
          </p:cNvSpPr>
          <p:nvPr>
            <p:ph type="title"/>
          </p:nvPr>
        </p:nvSpPr>
        <p:spPr>
          <a:xfrm>
            <a:off x="665400" y="1436950"/>
            <a:ext cx="7813200" cy="19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900">
                <a:latin typeface="Outfit"/>
                <a:ea typeface="Outfit"/>
                <a:cs typeface="Outfit"/>
                <a:sym typeface="Outfit"/>
              </a:rPr>
              <a:t>BUDGET</a:t>
            </a:r>
            <a:endParaRPr sz="99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17" name="Google Shape;217;p36"/>
          <p:cNvSpPr/>
          <p:nvPr/>
        </p:nvSpPr>
        <p:spPr>
          <a:xfrm>
            <a:off x="665400" y="3345550"/>
            <a:ext cx="7813200" cy="654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 txBox="1">
            <a:spLocks noGrp="1"/>
          </p:cNvSpPr>
          <p:nvPr>
            <p:ph type="title"/>
          </p:nvPr>
        </p:nvSpPr>
        <p:spPr>
          <a:xfrm>
            <a:off x="1141050" y="583925"/>
            <a:ext cx="6861900" cy="38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Outfit"/>
                <a:ea typeface="Outfit"/>
                <a:cs typeface="Outfit"/>
                <a:sym typeface="Outfit"/>
              </a:rPr>
              <a:t>We are looking for $300,000 and offer 20% stake in our company.</a:t>
            </a:r>
            <a:endParaRPr sz="6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23" name="Google Shape;223;p37"/>
          <p:cNvSpPr/>
          <p:nvPr/>
        </p:nvSpPr>
        <p:spPr>
          <a:xfrm>
            <a:off x="665400" y="4414925"/>
            <a:ext cx="7813200" cy="654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>
            <a:spLocks noGrp="1"/>
          </p:cNvSpPr>
          <p:nvPr>
            <p:ph type="title"/>
          </p:nvPr>
        </p:nvSpPr>
        <p:spPr>
          <a:xfrm>
            <a:off x="621600" y="108175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Budget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29" name="Google Shape;229;p38"/>
          <p:cNvSpPr txBox="1">
            <a:spLocks noGrp="1"/>
          </p:cNvSpPr>
          <p:nvPr>
            <p:ph type="title"/>
          </p:nvPr>
        </p:nvSpPr>
        <p:spPr>
          <a:xfrm>
            <a:off x="1831050" y="2026900"/>
            <a:ext cx="5481900" cy="17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30" name="Google Shape;230;p38"/>
          <p:cNvSpPr/>
          <p:nvPr/>
        </p:nvSpPr>
        <p:spPr>
          <a:xfrm>
            <a:off x="1328700" y="917575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1" name="Google Shape;231;p38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9128" y="1166575"/>
            <a:ext cx="6145725" cy="3800099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8"/>
          <p:cNvSpPr/>
          <p:nvPr/>
        </p:nvSpPr>
        <p:spPr>
          <a:xfrm>
            <a:off x="1457700" y="1126775"/>
            <a:ext cx="6266100" cy="3921900"/>
          </a:xfrm>
          <a:prstGeom prst="frame">
            <a:avLst>
              <a:gd name="adj1" fmla="val 1902"/>
            </a:avLst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9"/>
          <p:cNvSpPr txBox="1">
            <a:spLocks noGrp="1"/>
          </p:cNvSpPr>
          <p:nvPr>
            <p:ph type="title"/>
          </p:nvPr>
        </p:nvSpPr>
        <p:spPr>
          <a:xfrm>
            <a:off x="665400" y="1436950"/>
            <a:ext cx="7813200" cy="19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900">
                <a:latin typeface="Outfit"/>
                <a:ea typeface="Outfit"/>
                <a:cs typeface="Outfit"/>
                <a:sym typeface="Outfit"/>
              </a:rPr>
              <a:t>Thank you!</a:t>
            </a:r>
            <a:endParaRPr sz="99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38" name="Google Shape;238;p39"/>
          <p:cNvSpPr/>
          <p:nvPr/>
        </p:nvSpPr>
        <p:spPr>
          <a:xfrm>
            <a:off x="665400" y="3345550"/>
            <a:ext cx="7813200" cy="654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0"/>
          <p:cNvSpPr txBox="1">
            <a:spLocks noGrp="1"/>
          </p:cNvSpPr>
          <p:nvPr>
            <p:ph type="title"/>
          </p:nvPr>
        </p:nvSpPr>
        <p:spPr>
          <a:xfrm>
            <a:off x="621600" y="108175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Lean Canvas Model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44" name="Google Shape;244;p40"/>
          <p:cNvSpPr txBox="1">
            <a:spLocks noGrp="1"/>
          </p:cNvSpPr>
          <p:nvPr>
            <p:ph type="title"/>
          </p:nvPr>
        </p:nvSpPr>
        <p:spPr>
          <a:xfrm>
            <a:off x="1831050" y="2026900"/>
            <a:ext cx="5481900" cy="17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245" name="Google Shape;245;p40"/>
          <p:cNvSpPr/>
          <p:nvPr/>
        </p:nvSpPr>
        <p:spPr>
          <a:xfrm>
            <a:off x="1328700" y="809600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6" name="Google Shape;24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388" y="984775"/>
            <a:ext cx="7697230" cy="406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1920000" y="740675"/>
            <a:ext cx="5304000" cy="21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>
                <a:latin typeface="Outfit"/>
                <a:ea typeface="Outfit"/>
                <a:cs typeface="Outfit"/>
                <a:sym typeface="Outfit"/>
              </a:rPr>
              <a:t>Going hungry in a hospital?</a:t>
            </a:r>
            <a:endParaRPr sz="6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3229600"/>
            <a:ext cx="8520600" cy="7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20">
                <a:latin typeface="Outfit"/>
                <a:ea typeface="Outfit"/>
                <a:cs typeface="Outfit"/>
                <a:sym typeface="Outfit"/>
              </a:rPr>
              <a:t>It’s easier than you think.</a:t>
            </a:r>
            <a:endParaRPr sz="382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67" name="Google Shape;67;p15"/>
          <p:cNvSpPr/>
          <p:nvPr/>
        </p:nvSpPr>
        <p:spPr>
          <a:xfrm>
            <a:off x="1328700" y="2959163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268600" y="3466850"/>
            <a:ext cx="8520600" cy="1347600"/>
          </a:xfrm>
          <a:prstGeom prst="roundRect">
            <a:avLst>
              <a:gd name="adj" fmla="val 16667"/>
            </a:avLst>
          </a:prstGeom>
          <a:solidFill>
            <a:srgbClr val="00479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6"/>
          <p:cNvSpPr/>
          <p:nvPr/>
        </p:nvSpPr>
        <p:spPr>
          <a:xfrm>
            <a:off x="268600" y="282025"/>
            <a:ext cx="8520600" cy="2739600"/>
          </a:xfrm>
          <a:prstGeom prst="roundRect">
            <a:avLst>
              <a:gd name="adj" fmla="val 16667"/>
            </a:avLst>
          </a:prstGeom>
          <a:solidFill>
            <a:srgbClr val="C4008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667300" y="399125"/>
            <a:ext cx="7900800" cy="20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"Between 20% - 50% of hospital patients experience malnutrition during a stay"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57400" y="3515575"/>
            <a:ext cx="8520600" cy="7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00">
                <a:latin typeface="Outfit"/>
                <a:ea typeface="Outfit"/>
                <a:cs typeface="Outfit"/>
                <a:sym typeface="Outfit"/>
              </a:rPr>
              <a:t>“Only 8% of hospital patients are correctly diagnosed with malnutrition”</a:t>
            </a:r>
            <a:endParaRPr sz="38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1983400" y="1918500"/>
            <a:ext cx="5268600" cy="11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40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00">
                <a:latin typeface="Outfit"/>
                <a:ea typeface="Outfit"/>
                <a:cs typeface="Outfit"/>
                <a:sym typeface="Outfit"/>
              </a:rPr>
              <a:t>Barker LA, Gout BS, Crowe TC. Hospital malnutrition: Prevalence, identification, and impact on patients and the healthcare system. Int J Environ Res Public Health. 2011;8:514-527</a:t>
            </a:r>
            <a:endParaRPr sz="900"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/>
          <p:nvPr/>
        </p:nvSpPr>
        <p:spPr>
          <a:xfrm>
            <a:off x="268600" y="738625"/>
            <a:ext cx="8520600" cy="3612600"/>
          </a:xfrm>
          <a:prstGeom prst="roundRect">
            <a:avLst>
              <a:gd name="adj" fmla="val 16667"/>
            </a:avLst>
          </a:prstGeom>
          <a:solidFill>
            <a:srgbClr val="FF000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747875" y="1522500"/>
            <a:ext cx="7900800" cy="20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There is NO system that can monitor the nutritional intake of 100's of hospital patients.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665400" y="440950"/>
            <a:ext cx="7813200" cy="34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900">
                <a:latin typeface="Outfit"/>
                <a:ea typeface="Outfit"/>
                <a:cs typeface="Outfit"/>
                <a:sym typeface="Outfit"/>
              </a:rPr>
              <a:t>OUR</a:t>
            </a:r>
            <a:endParaRPr sz="99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900">
                <a:latin typeface="Outfit"/>
                <a:ea typeface="Outfit"/>
                <a:cs typeface="Outfit"/>
                <a:sym typeface="Outfit"/>
              </a:rPr>
              <a:t>SOLUTION</a:t>
            </a:r>
            <a:endParaRPr sz="99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88" name="Google Shape;88;p18"/>
          <p:cNvSpPr/>
          <p:nvPr/>
        </p:nvSpPr>
        <p:spPr>
          <a:xfrm>
            <a:off x="1275800" y="3831775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667300" y="184250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 i="1">
                <a:latin typeface="Outfit"/>
                <a:ea typeface="Outfit"/>
                <a:cs typeface="Outfit"/>
                <a:sym typeface="Outfit"/>
              </a:rPr>
              <a:t>Introducing</a:t>
            </a:r>
            <a:endParaRPr sz="4000" i="1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970350" y="3965900"/>
            <a:ext cx="7203300" cy="7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00">
                <a:latin typeface="Outfit"/>
                <a:ea typeface="Outfit"/>
                <a:cs typeface="Outfit"/>
                <a:sym typeface="Outfit"/>
              </a:rPr>
              <a:t>An AI driven, image detection system designed to combat malnutrition in hospitals</a:t>
            </a:r>
            <a:endParaRPr sz="2700"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 rotWithShape="1">
          <a:blip r:embed="rId3">
            <a:alphaModFix/>
          </a:blip>
          <a:srcRect t="39728" b="34682"/>
          <a:stretch/>
        </p:blipFill>
        <p:spPr>
          <a:xfrm>
            <a:off x="585276" y="1405589"/>
            <a:ext cx="8064850" cy="2063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694175" y="108175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latin typeface="Outfit"/>
                <a:ea typeface="Outfit"/>
                <a:cs typeface="Outfit"/>
                <a:sym typeface="Outfit"/>
              </a:rPr>
              <a:t>How it works</a:t>
            </a:r>
            <a:endParaRPr sz="4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4550" y="1374000"/>
            <a:ext cx="8514900" cy="32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Outfit"/>
              <a:buChar char="●"/>
            </a:pPr>
            <a:r>
              <a:rPr lang="en" sz="2500">
                <a:latin typeface="Outfit"/>
                <a:ea typeface="Outfit"/>
                <a:cs typeface="Outfit"/>
                <a:sym typeface="Outfit"/>
              </a:rPr>
              <a:t>At each meal, MalPal identifies what food is on the plate- then determines how much has been eaten.</a:t>
            </a:r>
            <a:endParaRPr sz="25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Outfit"/>
              <a:ea typeface="Outfit"/>
              <a:cs typeface="Outfit"/>
              <a:sym typeface="Outfit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Outfit"/>
              <a:buChar char="●"/>
            </a:pPr>
            <a:r>
              <a:rPr lang="en" sz="2500">
                <a:latin typeface="Outfit"/>
                <a:ea typeface="Outfit"/>
                <a:cs typeface="Outfit"/>
                <a:sym typeface="Outfit"/>
              </a:rPr>
              <a:t>If MalPal determines that a patient has consumed less than 50% of the recommended nutritional intake over the course of 4 days, then MalPal will send an alert to hospital staff.</a:t>
            </a:r>
            <a:endParaRPr sz="2500"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2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02" name="Google Shape;102;p20"/>
          <p:cNvSpPr/>
          <p:nvPr/>
        </p:nvSpPr>
        <p:spPr>
          <a:xfrm>
            <a:off x="1328700" y="917575"/>
            <a:ext cx="6486600" cy="672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xfrm>
            <a:off x="694175" y="31975"/>
            <a:ext cx="7900800" cy="8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>
                <a:latin typeface="Outfit"/>
                <a:ea typeface="Outfit"/>
                <a:cs typeface="Outfit"/>
                <a:sym typeface="Outfit"/>
              </a:rPr>
              <a:t>Product Demonstration</a:t>
            </a:r>
            <a:endParaRPr sz="2000"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08" name="Google Shape;108;p21"/>
          <p:cNvSpPr/>
          <p:nvPr/>
        </p:nvSpPr>
        <p:spPr>
          <a:xfrm>
            <a:off x="3146825" y="463375"/>
            <a:ext cx="2995500" cy="13800"/>
          </a:xfrm>
          <a:prstGeom prst="rect">
            <a:avLst/>
          </a:prstGeom>
          <a:gradFill>
            <a:gsLst>
              <a:gs pos="0">
                <a:srgbClr val="FF0003"/>
              </a:gs>
              <a:gs pos="50000">
                <a:srgbClr val="FF00AD"/>
              </a:gs>
              <a:gs pos="100000">
                <a:srgbClr val="0363C8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MalPal Vid">
            <a:hlinkClick r:id="" action="ppaction://media"/>
            <a:extLst>
              <a:ext uri="{FF2B5EF4-FFF2-40B4-BE49-F238E27FC236}">
                <a16:creationId xmlns:a16="http://schemas.microsoft.com/office/drawing/2014/main" id="{914E8432-4482-EFE8-7BE9-BB249F576B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8604" y="626304"/>
            <a:ext cx="7206792" cy="40538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384</Words>
  <Application>Microsoft Office PowerPoint</Application>
  <PresentationFormat>On-screen Show (16:9)</PresentationFormat>
  <Paragraphs>86</Paragraphs>
  <Slides>28</Slides>
  <Notes>28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Outfit</vt:lpstr>
      <vt:lpstr>Press Start 2P</vt:lpstr>
      <vt:lpstr>Simple Dark</vt:lpstr>
      <vt:lpstr>PowerPoint Presentation</vt:lpstr>
      <vt:lpstr>THE PROBLEM</vt:lpstr>
      <vt:lpstr>Going hungry in a hospital?</vt:lpstr>
      <vt:lpstr>"Between 20% - 50% of hospital patients experience malnutrition during a stay"</vt:lpstr>
      <vt:lpstr>There is NO system that can monitor the nutritional intake of 100's of hospital patients.</vt:lpstr>
      <vt:lpstr>OUR SOLUTION</vt:lpstr>
      <vt:lpstr>Introducing</vt:lpstr>
      <vt:lpstr>How it works</vt:lpstr>
      <vt:lpstr>Product Demonstration</vt:lpstr>
      <vt:lpstr>VALUE PROPOSITION</vt:lpstr>
      <vt:lpstr>Value Proposition</vt:lpstr>
      <vt:lpstr>Why our team is the best for this problem</vt:lpstr>
      <vt:lpstr>The MalPal Team</vt:lpstr>
      <vt:lpstr>CUSTOMER DISCOVERY PLAN</vt:lpstr>
      <vt:lpstr>Customer Discovery Plan</vt:lpstr>
      <vt:lpstr>Customer Discovery Data</vt:lpstr>
      <vt:lpstr>Customer Discovery Data</vt:lpstr>
      <vt:lpstr>ECOSYSTEM</vt:lpstr>
      <vt:lpstr>Ecosystem</vt:lpstr>
      <vt:lpstr>COMPETITORS</vt:lpstr>
      <vt:lpstr>Competitors</vt:lpstr>
      <vt:lpstr>MILESTONES</vt:lpstr>
      <vt:lpstr>Milestones</vt:lpstr>
      <vt:lpstr>BUDGET</vt:lpstr>
      <vt:lpstr>We are looking for $300,000 and offer 20% stake in our company.</vt:lpstr>
      <vt:lpstr>Budget</vt:lpstr>
      <vt:lpstr>Thank you!</vt:lpstr>
      <vt:lpstr>Lean Canvas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Kenneth Cochran</cp:lastModifiedBy>
  <cp:revision>2</cp:revision>
  <dcterms:modified xsi:type="dcterms:W3CDTF">2023-04-24T17:54:23Z</dcterms:modified>
</cp:coreProperties>
</file>